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5"/>
  </p:notesMasterIdLst>
  <p:sldIdLst>
    <p:sldId id="2146846642" r:id="rId3"/>
    <p:sldId id="257" r:id="rId4"/>
    <p:sldId id="2146846644" r:id="rId5"/>
    <p:sldId id="25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FFF"/>
    <a:srgbClr val="A1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0159A-66F8-4CC6-BB7D-3DDB018349CF}" v="1" dt="2025-03-06T08:12:37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52EB-1AD3-475A-A521-A73369DAF7B8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C519-617E-43DC-8CB2-0DA69DD3A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5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61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6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74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08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60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05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K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C3302-4C36-DA17-6749-B28C9A77EB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EE49C4-BBD9-C92C-DA99-22853C55A469}"/>
              </a:ext>
            </a:extLst>
          </p:cNvPr>
          <p:cNvSpPr txBox="1"/>
          <p:nvPr userDrawn="1"/>
        </p:nvSpPr>
        <p:spPr>
          <a:xfrm>
            <a:off x="809499" y="5677503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2485708"/>
            <a:ext cx="7655559" cy="9113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4651"/>
              </a:lnSpc>
              <a:buNone/>
              <a:defRPr sz="5760" b="1" i="0">
                <a:solidFill>
                  <a:srgbClr val="EEB1FF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4EBCB7-2AF4-2300-DC6F-51EE539C89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803" y="809398"/>
            <a:ext cx="1673538" cy="47256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0879C-00BB-6FBE-30A8-CE6FA6F9D8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29" y="3474654"/>
            <a:ext cx="8446347" cy="17299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87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  <a:lvl2pPr marL="424664" indent="0">
              <a:buNone/>
              <a:defRPr>
                <a:solidFill>
                  <a:schemeClr val="bg1"/>
                </a:solidFill>
              </a:defRPr>
            </a:lvl2pPr>
            <a:lvl3pPr marL="849328" indent="0">
              <a:buNone/>
              <a:defRPr>
                <a:solidFill>
                  <a:schemeClr val="bg1"/>
                </a:solidFill>
              </a:defRPr>
            </a:lvl3pPr>
            <a:lvl4pPr marL="1273991" indent="0">
              <a:buNone/>
              <a:defRPr>
                <a:solidFill>
                  <a:schemeClr val="bg1"/>
                </a:solidFill>
              </a:defRPr>
            </a:lvl4pPr>
            <a:lvl5pPr marL="169865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86726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23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736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91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806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112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512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7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09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22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8774F5-4A4B-230A-995B-6A673D3AE3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2" name="Picture 1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7E6DD9F5-7704-319C-9F43-9280D0BA44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64D5F-1876-8DC2-2AD3-C8FB7EA16A1F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E8AF8-6CA1-71ED-364A-02204A619369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7A979-467D-8867-0C30-BE8323B21D3A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0077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6C36A4-D218-56E8-FD55-2959CFF67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pic>
        <p:nvPicPr>
          <p:cNvPr id="15" name="Picture 14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B0642955-EBA2-A21F-CE64-C18BE4F256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EB6716-4C0E-BE1A-8D9A-1FA2EECF2788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5AA99-426E-C07B-E573-5AB5E8EC3E1F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EEA2B-1987-CECE-3B0F-E69EC9647168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5499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D841A-AE0E-A113-3AF4-4163440739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79"/>
            <a:ext cx="12227426" cy="686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E4C23E13-553E-8CAC-30D2-ABB45243E3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AE246-3507-2C60-3E77-80A401FFA0AE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65284-A704-B65E-8109-674A5BB60D55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4518E-C8F6-238D-D450-7DCE9CF7D3B0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4973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7A378E-CCB9-B95E-EAF1-0FEA6A235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1" y="-4480"/>
            <a:ext cx="12227422" cy="68669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33E13488-72FD-0E33-A6F2-2285D4FE5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51812D-08D5-7E1D-329A-428B9A0C47C1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87D53-071E-4607-B9BE-20C235A4D5CE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7B451-623C-0461-A1FC-AD6C9E436521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78537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57431-02A3-DBC7-0B20-DC97998DC5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2" y="-4479"/>
            <a:ext cx="12227424" cy="686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6B9EBB17-2A21-6002-1A8E-2C46E0592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917FE9-B869-D5C9-27E2-C7A269B03AE3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CB4FD-61D0-6469-66C9-C80359A8B99A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82BDD-6A39-728C-0DFC-83E37C5D096C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2639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62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4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7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A123B2-AC32-37EE-21E1-ED6807070821}"/>
              </a:ext>
            </a:extLst>
          </p:cNvPr>
          <p:cNvSpPr txBox="1">
            <a:spLocks/>
          </p:cNvSpPr>
          <p:nvPr userDrawn="1"/>
        </p:nvSpPr>
        <p:spPr>
          <a:xfrm>
            <a:off x="11702754" y="6582541"/>
            <a:ext cx="489246" cy="1869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49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743" b="0" i="0" u="none" strike="noStrike" kern="1200" cap="none" spc="0" normalizeH="0" baseline="0" noProof="0" smtClean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 Medium" panose="020B0503030202060203" pitchFamily="34" charset="77"/>
                <a:ea typeface="+mn-ea"/>
                <a:cs typeface="+mn-cs"/>
              </a:rPr>
              <a:pPr marL="0" marR="0" lvl="0" indent="0" algn="l" defTabSz="8493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43" b="0" i="0" u="none" strike="noStrike" kern="120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 Medium" panose="020B050303020206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98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849328" rtl="0" eaLnBrk="1" latinLnBrk="0" hangingPunct="1">
        <a:lnSpc>
          <a:spcPct val="90000"/>
        </a:lnSpc>
        <a:spcBef>
          <a:spcPct val="0"/>
        </a:spcBef>
        <a:buNone/>
        <a:defRPr sz="40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332" indent="-212332" algn="l" defTabSz="849328" rtl="0" eaLnBrk="1" latinLnBrk="0" hangingPunct="1">
        <a:lnSpc>
          <a:spcPct val="90000"/>
        </a:lnSpc>
        <a:spcBef>
          <a:spcPts val="929"/>
        </a:spcBef>
        <a:buFont typeface="Arial" panose="020B0604020202020204" pitchFamily="34" charset="0"/>
        <a:buChar char="•"/>
        <a:defRPr sz="2601" kern="1200">
          <a:solidFill>
            <a:schemeClr val="tx1"/>
          </a:solidFill>
          <a:latin typeface="+mn-lt"/>
          <a:ea typeface="+mn-ea"/>
          <a:cs typeface="+mn-cs"/>
        </a:defRPr>
      </a:lvl1pPr>
      <a:lvl2pPr marL="636996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2229" kern="1200">
          <a:solidFill>
            <a:schemeClr val="tx1"/>
          </a:solidFill>
          <a:latin typeface="+mn-lt"/>
          <a:ea typeface="+mn-ea"/>
          <a:cs typeface="+mn-cs"/>
        </a:defRPr>
      </a:lvl2pPr>
      <a:lvl3pPr marL="1061660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3pPr>
      <a:lvl4pPr marL="1486323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4pPr>
      <a:lvl5pPr marL="1910987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5pPr>
      <a:lvl6pPr marL="2335651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6pPr>
      <a:lvl7pPr marL="2760315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7pPr>
      <a:lvl8pPr marL="3184978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8pPr>
      <a:lvl9pPr marL="3609642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1pPr>
      <a:lvl2pPr marL="424664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2pPr>
      <a:lvl3pPr marL="849328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3pPr>
      <a:lvl4pPr marL="1273992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4pPr>
      <a:lvl5pPr marL="1698655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5pPr>
      <a:lvl6pPr marL="2123319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6pPr>
      <a:lvl7pPr marL="2547983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7pPr>
      <a:lvl8pPr marL="2972646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8pPr>
      <a:lvl9pPr marL="3397310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81">
          <p15:clr>
            <a:srgbClr val="F26B43"/>
          </p15:clr>
        </p15:guide>
        <p15:guide id="2" pos="36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886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AAD14-DF38-9B8A-07AF-02BF5753C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634" y="2194560"/>
            <a:ext cx="6408782" cy="1920240"/>
          </a:xfrm>
        </p:spPr>
        <p:txBody>
          <a:bodyPr/>
          <a:lstStyle/>
          <a:p>
            <a:pPr>
              <a:lnSpc>
                <a:spcPts val="4797"/>
              </a:lnSpc>
            </a:pPr>
            <a:r>
              <a:rPr lang="en-US" dirty="0"/>
              <a:t>Hack the Future:</a:t>
            </a:r>
          </a:p>
          <a:p>
            <a:pPr>
              <a:lnSpc>
                <a:spcPts val="4797"/>
              </a:lnSpc>
            </a:pPr>
            <a:r>
              <a:rPr lang="en-US" dirty="0"/>
              <a:t>A Gen AI Sprint </a:t>
            </a:r>
            <a:br>
              <a:rPr lang="en-US" dirty="0"/>
            </a:br>
            <a:r>
              <a:rPr lang="en-US" dirty="0"/>
              <a:t>Powered by Data</a:t>
            </a:r>
          </a:p>
        </p:txBody>
      </p:sp>
    </p:spTree>
    <p:extLst>
      <p:ext uri="{BB962C8B-B14F-4D97-AF65-F5344CB8AC3E}">
        <p14:creationId xmlns:p14="http://schemas.microsoft.com/office/powerpoint/2010/main" val="379444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1B5E6-E217-AC55-09E1-59541FB804F3}"/>
              </a:ext>
            </a:extLst>
          </p:cNvPr>
          <p:cNvSpPr txBox="1"/>
          <p:nvPr/>
        </p:nvSpPr>
        <p:spPr>
          <a:xfrm>
            <a:off x="323868" y="1199378"/>
            <a:ext cx="114627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Impact &amp; Effectiveness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JobGenie</a:t>
            </a:r>
            <a:r>
              <a:rPr lang="en-US" dirty="0"/>
              <a:t> dramatically improves recruitment efficiency by reducing manual screening time, minimizing human error, and accelerating candidate outreach. It ensures a structured, data-driven approach to hiring using responsible, on-prem AI.</a:t>
            </a:r>
          </a:p>
          <a:p>
            <a:r>
              <a:rPr lang="en-US" b="1" dirty="0"/>
              <a:t>Problem Solved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Automates the end-to-end job screening lifecycle with explainable and traceable outputs.</a:t>
            </a:r>
          </a:p>
        </p:txBody>
      </p:sp>
    </p:spTree>
    <p:extLst>
      <p:ext uri="{BB962C8B-B14F-4D97-AF65-F5344CB8AC3E}">
        <p14:creationId xmlns:p14="http://schemas.microsoft.com/office/powerpoint/2010/main" val="242948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References/Other 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25D62F-8A54-841C-D465-DAD57D7CA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68" y="1007840"/>
            <a:ext cx="493276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Ollama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Documentation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 Official Docs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langchain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agents (optional)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Selenium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prompt engineering with local models</a:t>
            </a:r>
          </a:p>
        </p:txBody>
      </p:sp>
    </p:spTree>
    <p:extLst>
      <p:ext uri="{BB962C8B-B14F-4D97-AF65-F5344CB8AC3E}">
        <p14:creationId xmlns:p14="http://schemas.microsoft.com/office/powerpoint/2010/main" val="412367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 descr="5.png"/>
          <p:cNvPicPr preferRelativeResize="0"/>
          <p:nvPr/>
        </p:nvPicPr>
        <p:blipFill rotWithShape="1">
          <a:blip r:embed="rId3">
            <a:alphaModFix/>
          </a:blip>
          <a:srcRect l="37699" t="55828" r="25355"/>
          <a:stretch/>
        </p:blipFill>
        <p:spPr>
          <a:xfrm>
            <a:off x="-18005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descr="5.png"/>
          <p:cNvPicPr preferRelativeResize="0"/>
          <p:nvPr/>
        </p:nvPicPr>
        <p:blipFill rotWithShape="1">
          <a:blip r:embed="rId3">
            <a:alphaModFix amt="55980"/>
          </a:blip>
          <a:srcRect l="12849" r="46909" b="51453"/>
          <a:stretch/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325000" y="2166600"/>
            <a:ext cx="4850000" cy="1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7333" kern="0" dirty="0">
                <a:solidFill>
                  <a:srgbClr val="FFFFFF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Thank You</a:t>
            </a:r>
            <a:endParaRPr sz="2933" kern="0" dirty="0">
              <a:solidFill>
                <a:srgbClr val="FFFFFF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-16400" y="2365236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86877"/>
          <a:stretch/>
        </p:blipFill>
        <p:spPr>
          <a:xfrm>
            <a:off x="1" y="0"/>
            <a:ext cx="12192004" cy="89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right light in the sky&#10;&#10;AI-generated content may be incorrect.">
            <a:extLst>
              <a:ext uri="{FF2B5EF4-FFF2-40B4-BE49-F238E27FC236}">
                <a16:creationId xmlns:a16="http://schemas.microsoft.com/office/drawing/2014/main" id="{FE4E1242-A2E1-CE79-930C-1CDFA9834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3706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2ED2C4-F73E-CF5A-BF7C-0A430F065734}"/>
              </a:ext>
            </a:extLst>
          </p:cNvPr>
          <p:cNvGrpSpPr/>
          <p:nvPr/>
        </p:nvGrpSpPr>
        <p:grpSpPr>
          <a:xfrm>
            <a:off x="1482400" y="1655833"/>
            <a:ext cx="2966257" cy="440017"/>
            <a:chOff x="415600" y="1568886"/>
            <a:chExt cx="2966257" cy="4400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8BFF640-EAAB-CF3A-4C85-790407726C03}"/>
                </a:ext>
              </a:extLst>
            </p:cNvPr>
            <p:cNvSpPr/>
            <p:nvPr/>
          </p:nvSpPr>
          <p:spPr>
            <a:xfrm>
              <a:off x="415600" y="1568886"/>
              <a:ext cx="2966257" cy="440017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C1551D-3641-BAF5-9579-63C60DB1ED33}"/>
                </a:ext>
              </a:extLst>
            </p:cNvPr>
            <p:cNvSpPr txBox="1"/>
            <p:nvPr/>
          </p:nvSpPr>
          <p:spPr>
            <a:xfrm>
              <a:off x="633859" y="1604228"/>
              <a:ext cx="2579004" cy="33855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200" b="0" i="0" dirty="0">
                  <a:solidFill>
                    <a:srgbClr val="EBB0FE"/>
                  </a:solidFill>
                  <a:latin typeface="Graphik Medium" panose="020B0503030202060203" pitchFamily="34" charset="77"/>
                </a:rPr>
                <a:t>Data and AI Week</a:t>
              </a:r>
            </a:p>
          </p:txBody>
        </p:sp>
      </p:grpSp>
      <p:pic>
        <p:nvPicPr>
          <p:cNvPr id="5" name="Picture 4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5F713958-C4C7-780B-FFFD-8F410CF44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07" y="602264"/>
            <a:ext cx="713410" cy="786848"/>
          </a:xfrm>
          <a:prstGeom prst="rect">
            <a:avLst/>
          </a:prstGeom>
        </p:spPr>
      </p:pic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4E6E6483-22B8-8DE4-F4D4-3D22A89DA1A7}"/>
              </a:ext>
            </a:extLst>
          </p:cNvPr>
          <p:cNvSpPr txBox="1">
            <a:spLocks/>
          </p:cNvSpPr>
          <p:nvPr/>
        </p:nvSpPr>
        <p:spPr>
          <a:xfrm>
            <a:off x="2709050" y="3907614"/>
            <a:ext cx="3177007" cy="8111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dirty="0">
                <a:latin typeface="Graphik"/>
              </a:rPr>
              <a:t>Yuvraj Gupta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(Team Leader)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E780D7-8359-373C-8C58-C27EB0044A3A}"/>
              </a:ext>
            </a:extLst>
          </p:cNvPr>
          <p:cNvCxnSpPr/>
          <p:nvPr/>
        </p:nvCxnSpPr>
        <p:spPr>
          <a:xfrm>
            <a:off x="2694666" y="4818998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D04596E6-8892-485C-27A3-05953A7C9A22}"/>
              </a:ext>
            </a:extLst>
          </p:cNvPr>
          <p:cNvSpPr txBox="1">
            <a:spLocks/>
          </p:cNvSpPr>
          <p:nvPr/>
        </p:nvSpPr>
        <p:spPr>
          <a:xfrm>
            <a:off x="8366900" y="3907614"/>
            <a:ext cx="3177007" cy="8111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itle 17">
            <a:extLst>
              <a:ext uri="{FF2B5EF4-FFF2-40B4-BE49-F238E27FC236}">
                <a16:creationId xmlns:a16="http://schemas.microsoft.com/office/drawing/2014/main" id="{9240FEF2-AAA6-406E-1BEC-B220846E54E6}"/>
              </a:ext>
            </a:extLst>
          </p:cNvPr>
          <p:cNvSpPr txBox="1">
            <a:spLocks/>
          </p:cNvSpPr>
          <p:nvPr/>
        </p:nvSpPr>
        <p:spPr>
          <a:xfrm>
            <a:off x="255225" y="2867440"/>
            <a:ext cx="11430000" cy="7264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latin typeface="Graphik" panose="020B0503030202060203" pitchFamily="34" charset="0"/>
              </a:rPr>
              <a:t>Team details</a:t>
            </a:r>
            <a:endParaRPr lang="en-GB" b="1" kern="0" dirty="0">
              <a:latin typeface="Graphik" panose="020B0503030202060203" pitchFamily="34" charset="0"/>
            </a:endParaRPr>
          </a:p>
        </p:txBody>
      </p:sp>
      <p:graphicFrame>
        <p:nvGraphicFramePr>
          <p:cNvPr id="26" name="Table 2">
            <a:extLst>
              <a:ext uri="{FF2B5EF4-FFF2-40B4-BE49-F238E27FC236}">
                <a16:creationId xmlns:a16="http://schemas.microsoft.com/office/drawing/2014/main" id="{8E054308-2CF0-5FCF-1076-92BF42D93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17610"/>
              </p:ext>
            </p:extLst>
          </p:nvPr>
        </p:nvGraphicFramePr>
        <p:xfrm>
          <a:off x="319038" y="3342942"/>
          <a:ext cx="11617737" cy="378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82355">
                  <a:extLst>
                    <a:ext uri="{9D8B030D-6E8A-4147-A177-3AD203B41FA5}">
                      <a16:colId xmlns:a16="http://schemas.microsoft.com/office/drawing/2014/main" val="129918070"/>
                    </a:ext>
                  </a:extLst>
                </a:gridCol>
                <a:gridCol w="7235382">
                  <a:extLst>
                    <a:ext uri="{9D8B030D-6E8A-4147-A177-3AD203B41FA5}">
                      <a16:colId xmlns:a16="http://schemas.microsoft.com/office/drawing/2014/main" val="1188269312"/>
                    </a:ext>
                  </a:extLst>
                </a:gridCol>
              </a:tblGrid>
              <a:tr h="3784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100FF"/>
                          </a:solidFill>
                        </a:rPr>
                        <a:t>TEAM NAME: </a:t>
                      </a:r>
                      <a:r>
                        <a:rPr lang="en-US" sz="1400" dirty="0" err="1">
                          <a:solidFill>
                            <a:srgbClr val="A100FF"/>
                          </a:solidFill>
                        </a:rPr>
                        <a:t>iQube</a:t>
                      </a:r>
                      <a:endParaRPr lang="en-US" sz="1400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12452"/>
                  </a:ext>
                </a:extLst>
              </a:tr>
            </a:tbl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3F1F646-1803-1F15-C7A9-B2F81812B2C2}"/>
              </a:ext>
            </a:extLst>
          </p:cNvPr>
          <p:cNvSpPr txBox="1">
            <a:spLocks/>
          </p:cNvSpPr>
          <p:nvPr/>
        </p:nvSpPr>
        <p:spPr>
          <a:xfrm>
            <a:off x="1390468" y="440837"/>
            <a:ext cx="5492195" cy="13529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797"/>
              </a:lnSpc>
            </a:pP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Hack the Future: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A Gen AI Sprint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Powered by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856B7A-3DED-26E7-98FD-5A0EA52FB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22" y="4057459"/>
            <a:ext cx="1266919" cy="16892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14">
            <a:extLst>
              <a:ext uri="{FF2B5EF4-FFF2-40B4-BE49-F238E27FC236}">
                <a16:creationId xmlns:a16="http://schemas.microsoft.com/office/drawing/2014/main" id="{321B8FFC-3ACD-A63B-7FE8-C3E8D22CF879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Entry Submission Summary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30E63F-7543-6F17-0E7C-48BE4A302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974479"/>
              </p:ext>
            </p:extLst>
          </p:nvPr>
        </p:nvGraphicFramePr>
        <p:xfrm>
          <a:off x="323868" y="990600"/>
          <a:ext cx="11544264" cy="426720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2907429">
                  <a:extLst>
                    <a:ext uri="{9D8B030D-6E8A-4147-A177-3AD203B41FA5}">
                      <a16:colId xmlns:a16="http://schemas.microsoft.com/office/drawing/2014/main" val="562209318"/>
                    </a:ext>
                  </a:extLst>
                </a:gridCol>
                <a:gridCol w="8636835">
                  <a:extLst>
                    <a:ext uri="{9D8B030D-6E8A-4147-A177-3AD203B41FA5}">
                      <a16:colId xmlns:a16="http://schemas.microsoft.com/office/drawing/2014/main" val="400706380"/>
                    </a:ext>
                  </a:extLst>
                </a:gridCol>
              </a:tblGrid>
              <a:tr h="82867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Graphik" panose="020B0503030202060203" pitchFamily="34" charset="0"/>
                        </a:rPr>
                        <a:t>Idea Title</a:t>
                      </a:r>
                      <a:br>
                        <a:rPr lang="en-US" sz="1400" dirty="0">
                          <a:latin typeface="Graphik" panose="020B0503030202060203" pitchFamily="34" charset="0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  <a:sym typeface="Arial"/>
                        </a:rPr>
                        <a:t>(Provide a concise and impactful title for your idea.)</a:t>
                      </a:r>
                      <a:endParaRPr lang="en-US" sz="1400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JobGenie</a:t>
                      </a:r>
                      <a:endParaRPr lang="en-US" sz="1400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812125"/>
                  </a:ext>
                </a:extLst>
              </a:tr>
              <a:tr h="81676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Graphik" panose="020B0503030202060203" pitchFamily="34" charset="0"/>
                        </a:rPr>
                        <a:t>Team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raphik" panose="020B0503030202060203" pitchFamily="34" charset="0"/>
                        </a:rPr>
                        <a:t>iQube</a:t>
                      </a:r>
                      <a:endParaRPr lang="en-US" sz="1400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433584"/>
                  </a:ext>
                </a:extLst>
              </a:tr>
              <a:tr h="61007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Graphik" panose="020B0503030202060203" pitchFamily="34" charset="0"/>
                        </a:rPr>
                        <a:t>Problem Statement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Graphik"/>
                        </a:rPr>
                        <a:t>Enhancing Job Screening with AI and Data Intelligence</a:t>
                      </a:r>
                      <a:endParaRPr lang="en-US" sz="1400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43077"/>
                  </a:ext>
                </a:extLst>
              </a:tr>
              <a:tr h="178117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Graphik" panose="020B0503030202060203" pitchFamily="34" charset="0"/>
                        </a:rPr>
                        <a:t>Proposed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 present </a:t>
                      </a:r>
                      <a:r>
                        <a:rPr lang="en-US" sz="1400" b="1" dirty="0" err="1"/>
                        <a:t>JobGenie</a:t>
                      </a:r>
                      <a:r>
                        <a:rPr lang="en-US" sz="1400" dirty="0"/>
                        <a:t>, a CLI-based multi-agent AI system that automates the job screening process. It:</a:t>
                      </a:r>
                    </a:p>
                    <a:p>
                      <a:r>
                        <a:rPr lang="en-US" sz="1400" dirty="0"/>
                        <a:t>Summarizes job descriptions.</a:t>
                      </a:r>
                    </a:p>
                    <a:p>
                      <a:r>
                        <a:rPr lang="en-US" sz="1400" dirty="0"/>
                        <a:t>Parses and evaluates resumes.</a:t>
                      </a:r>
                    </a:p>
                    <a:p>
                      <a:r>
                        <a:rPr lang="en-US" sz="1400" dirty="0"/>
                        <a:t>Matches candidates using relevance scoring.</a:t>
                      </a:r>
                    </a:p>
                    <a:p>
                      <a:r>
                        <a:rPr lang="en-US" sz="1400" dirty="0"/>
                        <a:t>Shortlists the best-fit candidates.</a:t>
                      </a:r>
                    </a:p>
                    <a:p>
                      <a:r>
                        <a:rPr lang="en-US" sz="1400" dirty="0"/>
                        <a:t>Automatically sends out personalized interview invites.</a:t>
                      </a:r>
                    </a:p>
                    <a:p>
                      <a:r>
                        <a:rPr lang="en-US" sz="1400" dirty="0"/>
                        <a:t>All operations are handled using local on-prem LLMs (</a:t>
                      </a:r>
                      <a:r>
                        <a:rPr lang="en-US" sz="1400" dirty="0" err="1"/>
                        <a:t>Ollama</a:t>
                      </a:r>
                      <a:r>
                        <a:rPr lang="en-US" sz="1400" dirty="0"/>
                        <a:t>), and long-term memory is managed via SQLite.</a:t>
                      </a:r>
                    </a:p>
                    <a:p>
                      <a:endParaRPr lang="en-US" sz="1400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6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75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127D7-F255-B11C-89D5-9C08DF2DFF3B}"/>
              </a:ext>
            </a:extLst>
          </p:cNvPr>
          <p:cNvSpPr txBox="1"/>
          <p:nvPr/>
        </p:nvSpPr>
        <p:spPr>
          <a:xfrm>
            <a:off x="269004" y="1125367"/>
            <a:ext cx="1144446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A100FF"/>
                </a:solidFill>
                <a:latin typeface="Graphik"/>
              </a:rPr>
              <a:t>Challenge Overview:</a:t>
            </a:r>
            <a:endParaRPr lang="en-US" sz="2000" dirty="0">
              <a:solidFill>
                <a:srgbClr val="000000"/>
              </a:solidFill>
              <a:latin typeface="Graphik"/>
            </a:endParaRPr>
          </a:p>
          <a:p>
            <a:r>
              <a:rPr lang="en-US" sz="1800" dirty="0">
                <a:solidFill>
                  <a:srgbClr val="000000"/>
                </a:solidFill>
                <a:latin typeface="Graphik"/>
              </a:rPr>
              <a:t>The recruitment process often involves manually reviewing numerous job descriptions (JDs) and CVs, which can be time-consuming and prone to human error. The goal of this hackathon is to develop a multi-agentic AI system that can automatically read and summarize job descriptions (JDs), match candidate qualifications with the JD, shortlist candidates, and send interview requests based on the match</a:t>
            </a:r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319CFA71-A342-2A66-B675-C4A175688989}"/>
              </a:ext>
            </a:extLst>
          </p:cNvPr>
          <p:cNvSpPr txBox="1">
            <a:spLocks/>
          </p:cNvSpPr>
          <p:nvPr/>
        </p:nvSpPr>
        <p:spPr>
          <a:xfrm>
            <a:off x="269004" y="440426"/>
            <a:ext cx="12024674" cy="8001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latin typeface="Graphik"/>
              </a:rPr>
              <a:t>Problem Statement 5: </a:t>
            </a:r>
            <a:r>
              <a:rPr lang="en-IN" sz="2000" dirty="0">
                <a:latin typeface="Graphik"/>
              </a:rPr>
              <a:t>Enhancing Job Screening with AI and Data Intelligence</a:t>
            </a:r>
            <a:endParaRPr lang="en-IN" sz="2000" b="0" dirty="0">
              <a:latin typeface="Graphik"/>
            </a:endParaRPr>
          </a:p>
          <a:p>
            <a:endParaRPr lang="en-IN" sz="2000" dirty="0">
              <a:latin typeface="Graphik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Proposed Solution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C2550-3D81-9CE0-AF61-7C556A981FBF}"/>
              </a:ext>
            </a:extLst>
          </p:cNvPr>
          <p:cNvSpPr txBox="1"/>
          <p:nvPr/>
        </p:nvSpPr>
        <p:spPr>
          <a:xfrm>
            <a:off x="323868" y="1417321"/>
            <a:ext cx="114170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We present </a:t>
            </a:r>
            <a:r>
              <a:rPr lang="en-US" b="1" dirty="0" err="1"/>
              <a:t>JobGenie</a:t>
            </a:r>
            <a:r>
              <a:rPr lang="en-US" dirty="0"/>
              <a:t>, a CLI-based multi-agent AI system that automates the job screening process. It: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Summarizes job descriptions.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Parses and evaluates resumes.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Matches candidates using relevance scoring.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Shortlists the best-fit candidates.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Automatically gives personalized interview invites.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All operations are handled using local on-prem LLMs (</a:t>
            </a:r>
            <a:r>
              <a:rPr lang="en-US" dirty="0" err="1"/>
              <a:t>Ollama</a:t>
            </a:r>
            <a:r>
              <a:rPr lang="en-US" dirty="0"/>
              <a:t>), and long-term memory is managed via SQLite.</a:t>
            </a:r>
          </a:p>
        </p:txBody>
      </p:sp>
    </p:spTree>
    <p:extLst>
      <p:ext uri="{BB962C8B-B14F-4D97-AF65-F5344CB8AC3E}">
        <p14:creationId xmlns:p14="http://schemas.microsoft.com/office/powerpoint/2010/main" val="86936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Technologies Used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A9A0BA-9DBC-38F4-8628-32369A3BD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68" y="1408837"/>
            <a:ext cx="451822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Ollama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(On-Prem LLMs)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Ollama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Embedding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Selenium (Web Scraping)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API Tools</a:t>
            </a:r>
          </a:p>
        </p:txBody>
      </p:sp>
    </p:spTree>
    <p:extLst>
      <p:ext uri="{BB962C8B-B14F-4D97-AF65-F5344CB8AC3E}">
        <p14:creationId xmlns:p14="http://schemas.microsoft.com/office/powerpoint/2010/main" val="355352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Agents' interaction design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D8D2B8-9610-9C75-4830-53D247A7A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912" y="951637"/>
            <a:ext cx="988706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JD Agent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Parses job description using LLM → Extracts role, skills,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Resume Agent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Reads and extracts resume details using NLP.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Matching Agent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Uses embedding similarity to compute match score.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Interview In</a:t>
            </a:r>
            <a:r>
              <a:rPr lang="en-US" altLang="en-US" b="1" dirty="0">
                <a:latin typeface="Arial" panose="020B0604020202020204" pitchFamily="34" charset="0"/>
              </a:rPr>
              <a:t>viter Agent </a:t>
            </a:r>
            <a:r>
              <a:rPr lang="en-US" altLang="en-US" dirty="0">
                <a:latin typeface="Arial" panose="020B0604020202020204" pitchFamily="34" charset="0"/>
              </a:rPr>
              <a:t>– Gives the personalized email for particularly shortlisted candidates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Agents communicate via a central Python orchestrator and persist data in SQLite.</a:t>
            </a:r>
          </a:p>
        </p:txBody>
      </p:sp>
    </p:spTree>
    <p:extLst>
      <p:ext uri="{BB962C8B-B14F-4D97-AF65-F5344CB8AC3E}">
        <p14:creationId xmlns:p14="http://schemas.microsoft.com/office/powerpoint/2010/main" val="325970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Code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F1120-DB89-D7F7-6B11-F3781B58CCBA}"/>
              </a:ext>
            </a:extLst>
          </p:cNvPr>
          <p:cNvSpPr txBox="1"/>
          <p:nvPr/>
        </p:nvSpPr>
        <p:spPr>
          <a:xfrm>
            <a:off x="990995" y="842231"/>
            <a:ext cx="616762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JobGenie</a:t>
            </a:r>
            <a:r>
              <a:rPr lang="en-US" dirty="0"/>
              <a:t>/</a:t>
            </a:r>
          </a:p>
          <a:p>
            <a:r>
              <a:rPr lang="en-US" dirty="0"/>
              <a:t>│</a:t>
            </a:r>
          </a:p>
          <a:p>
            <a:r>
              <a:rPr lang="en-US" dirty="0"/>
              <a:t>├── agents/</a:t>
            </a:r>
          </a:p>
          <a:p>
            <a:r>
              <a:rPr lang="en-US" dirty="0"/>
              <a:t>│   ├── jd_summarizer.py</a:t>
            </a:r>
          </a:p>
          <a:p>
            <a:r>
              <a:rPr lang="en-US" dirty="0"/>
              <a:t>│   ├── cv_parser.py</a:t>
            </a:r>
          </a:p>
          <a:p>
            <a:r>
              <a:rPr lang="en-US" dirty="0"/>
              <a:t>│   ├── matcher.py</a:t>
            </a:r>
          </a:p>
          <a:p>
            <a:r>
              <a:rPr lang="en-US" dirty="0"/>
              <a:t>│   └── interview_inviter.py</a:t>
            </a:r>
          </a:p>
          <a:p>
            <a:r>
              <a:rPr lang="en-US" dirty="0"/>
              <a:t>├── data/</a:t>
            </a:r>
          </a:p>
          <a:p>
            <a:r>
              <a:rPr lang="en-US" dirty="0"/>
              <a:t>│   ├── job_description.csv </a:t>
            </a:r>
          </a:p>
          <a:p>
            <a:r>
              <a:rPr lang="en-US" dirty="0"/>
              <a:t>│   └── resumes/</a:t>
            </a:r>
          </a:p>
          <a:p>
            <a:r>
              <a:rPr lang="en-US" dirty="0"/>
              <a:t>│       └── C1061.pdf</a:t>
            </a:r>
          </a:p>
          <a:p>
            <a:r>
              <a:rPr lang="en-US" dirty="0"/>
              <a:t>├── tools/</a:t>
            </a:r>
          </a:p>
          <a:p>
            <a:r>
              <a:rPr lang="en-US" dirty="0"/>
              <a:t>│   ├── db_handler.py</a:t>
            </a:r>
          </a:p>
          <a:p>
            <a:r>
              <a:rPr lang="en-US" dirty="0"/>
              <a:t>│   └── ollama_handler.py</a:t>
            </a:r>
          </a:p>
          <a:p>
            <a:r>
              <a:rPr lang="en-US" dirty="0"/>
              <a:t>│</a:t>
            </a:r>
          </a:p>
          <a:p>
            <a:r>
              <a:rPr lang="en-US" dirty="0"/>
              <a:t>├── </a:t>
            </a:r>
            <a:r>
              <a:rPr lang="en-US" dirty="0" err="1"/>
              <a:t>shortlisted.db</a:t>
            </a:r>
            <a:endParaRPr lang="en-US" dirty="0"/>
          </a:p>
          <a:p>
            <a:r>
              <a:rPr lang="en-US" dirty="0"/>
              <a:t>├── main.py</a:t>
            </a:r>
          </a:p>
          <a:p>
            <a:r>
              <a:rPr lang="en-US" dirty="0"/>
              <a:t>├── requirements.txt</a:t>
            </a:r>
          </a:p>
          <a:p>
            <a:r>
              <a:rPr lang="en-US" dirty="0"/>
              <a:t>└── README.md</a:t>
            </a:r>
          </a:p>
        </p:txBody>
      </p:sp>
    </p:spTree>
    <p:extLst>
      <p:ext uri="{BB962C8B-B14F-4D97-AF65-F5344CB8AC3E}">
        <p14:creationId xmlns:p14="http://schemas.microsoft.com/office/powerpoint/2010/main" val="293720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Demo video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2D8F5F63-0CCD-2D37-8A59-935E2515D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1016" y="775972"/>
            <a:ext cx="9921240" cy="55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3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50" b="0" i="0" u="none" strike="noStrike" kern="1200" cap="none" spc="0" normalizeH="0" baseline="0" noProof="0" dirty="0">
            <a:ln>
              <a:noFill/>
            </a:ln>
            <a:solidFill>
              <a:prstClr val="black">
                <a:alpha val="40000"/>
              </a:prstClr>
            </a:solidFill>
            <a:effectLst/>
            <a:uLnTx/>
            <a:uFillTx/>
            <a:latin typeface="Graphik" panose="020B0503030202060203" pitchFamily="34" charset="77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c_Exp_Presentation-Template_v5-2024" id="{632751DD-A84D-D849-B0B6-44CCDFA99F61}" vid="{69070162-6984-CD4F-9F36-7088033C2B3F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549</Words>
  <Application>Microsoft Office PowerPoint</Application>
  <PresentationFormat>Widescreen</PresentationFormat>
  <Paragraphs>78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Graphik</vt:lpstr>
      <vt:lpstr>Graphik Light</vt:lpstr>
      <vt:lpstr>Graphik Medium</vt:lpstr>
      <vt:lpstr>Graphik Semibold</vt:lpstr>
      <vt:lpstr>1_Canvas-Theme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Tolentino, Ma. Antonette</dc:creator>
  <cp:lastModifiedBy>Yuvraj gupta</cp:lastModifiedBy>
  <cp:revision>5</cp:revision>
  <dcterms:created xsi:type="dcterms:W3CDTF">2025-02-26T01:18:59Z</dcterms:created>
  <dcterms:modified xsi:type="dcterms:W3CDTF">2025-04-10T09:02:22Z</dcterms:modified>
</cp:coreProperties>
</file>